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7" r:id="rId5"/>
    <p:sldId id="259" r:id="rId6"/>
    <p:sldId id="263" r:id="rId7"/>
    <p:sldId id="260" r:id="rId8"/>
    <p:sldId id="264" r:id="rId9"/>
    <p:sldId id="261" r:id="rId10"/>
    <p:sldId id="265" r:id="rId11"/>
    <p:sldId id="262" r:id="rId12"/>
    <p:sldId id="266" r:id="rId13"/>
    <p:sldId id="258" r:id="rId14"/>
    <p:sldId id="256" r:id="rId15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 showGuides="1">
      <p:cViewPr varScale="1">
        <p:scale>
          <a:sx n="43" d="100"/>
          <a:sy n="43" d="100"/>
        </p:scale>
        <p:origin x="84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6AF4E0F-51C7-43F6-B9A4-C11F86C8F73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1F14F2FB-C884-404A-888B-B380DE40656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A3A254C3-044B-4534-966C-D783710BF2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52479-91D4-4C8B-B6C5-3F5E1CA92D02}" type="datetimeFigureOut">
              <a:rPr lang="it-IT" smtClean="0"/>
              <a:t>28/05/2024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32FC3EA7-D69B-403E-AB4C-95BCB2DFAD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EC1CB07C-FDF7-4B31-BCC8-091EA7760E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F9F55-C4D4-4630-8347-272E83F44F8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894813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F6F147D-39E1-40E8-8519-E3E6AFA4DB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560B82B4-BDE2-43A1-961D-E9D63704B33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1FBBD612-CAAF-4938-B6DE-8CADD852FE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52479-91D4-4C8B-B6C5-3F5E1CA92D02}" type="datetimeFigureOut">
              <a:rPr lang="it-IT" smtClean="0"/>
              <a:t>28/05/2024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161E4409-141E-445F-9042-AB6B18ADA8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7E24026E-33EF-47ED-B32B-7E5700420B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F9F55-C4D4-4630-8347-272E83F44F8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638752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2A501611-6EB1-4A4B-9B1E-C1E3F49B114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F9B3D4D6-99A5-4E9E-A78B-CEE7EDA0415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DAE4EC6D-F708-47F2-8E91-5D97D4314C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52479-91D4-4C8B-B6C5-3F5E1CA92D02}" type="datetimeFigureOut">
              <a:rPr lang="it-IT" smtClean="0"/>
              <a:t>28/05/2024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7D53CCC3-9A46-49DA-8C48-ACEC7ADF93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50467968-94A2-4017-9980-DD8E632354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F9F55-C4D4-4630-8347-272E83F44F8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221639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17F2470-D670-4D7F-8169-CE5FA21046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5C4B556-A0E3-434C-B8CC-FE2BC4100B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24F29645-510F-4E7A-9011-3754E3F063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52479-91D4-4C8B-B6C5-3F5E1CA92D02}" type="datetimeFigureOut">
              <a:rPr lang="it-IT" smtClean="0"/>
              <a:t>28/05/2024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91EEBCBC-F73D-442A-A000-815ADE7E40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29DE07EF-6EB9-4A31-97BD-DC16BB3C48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F9F55-C4D4-4630-8347-272E83F44F8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744223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931CD6C-69DF-448E-9FA1-80608A0FFE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FAB3AAF8-8EB9-4267-9B6E-93FF84E029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32FCB5CA-EF18-4FD3-B81C-5EA40FA15A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52479-91D4-4C8B-B6C5-3F5E1CA92D02}" type="datetimeFigureOut">
              <a:rPr lang="it-IT" smtClean="0"/>
              <a:t>28/05/2024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5199413D-DB9A-42DB-887F-FC17ED7957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2DD0F8E1-76B8-4D90-A5B3-AAFD96C98A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F9F55-C4D4-4630-8347-272E83F44F8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637404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7885A6B-AC94-430D-BCBC-689BDEF037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ABC61C3-7891-45E8-B560-F93AF2A2A90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A55100C6-4683-49FF-9D34-01E570DBFFB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814B40A6-DE09-4415-842F-0CBFB43C9F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52479-91D4-4C8B-B6C5-3F5E1CA92D02}" type="datetimeFigureOut">
              <a:rPr lang="it-IT" smtClean="0"/>
              <a:t>28/05/2024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F8DCCD95-74F0-4D83-B77C-620F7797DC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FD47871F-7872-458D-B199-2D710BDD37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F9F55-C4D4-4630-8347-272E83F44F8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20250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DC1D4F6-8852-4DD5-A1A6-A64A3C1D13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3F1C7ADA-F446-43FE-BC4F-B5F6C03900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27053F39-B94C-497A-B2EA-34EFC6AF121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E18BB649-CBE4-48AE-AF67-4C4DC3EDA1A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2FD59C3C-502B-4552-B3D3-A92D074A4A2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16647F40-2490-4F56-8452-F6C4E88783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52479-91D4-4C8B-B6C5-3F5E1CA92D02}" type="datetimeFigureOut">
              <a:rPr lang="it-IT" smtClean="0"/>
              <a:t>28/05/2024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0E301829-F609-4E9B-8E34-2203DDDE05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D16334A0-3483-4CA5-9B1B-D142375D15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F9F55-C4D4-4630-8347-272E83F44F8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947079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4CB8015-BE89-4D6D-983E-CE72125DB6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00F0D776-C443-4AD0-B715-A9B9BF83DA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52479-91D4-4C8B-B6C5-3F5E1CA92D02}" type="datetimeFigureOut">
              <a:rPr lang="it-IT" smtClean="0"/>
              <a:t>28/05/2024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158E82BA-D005-4D20-A8C8-8012449AF3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F3A995D1-4490-483A-BE96-A5A1EE7B3F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F9F55-C4D4-4630-8347-272E83F44F8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961594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14AF2073-99C6-4BB7-A487-869495A3AF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52479-91D4-4C8B-B6C5-3F5E1CA92D02}" type="datetimeFigureOut">
              <a:rPr lang="it-IT" smtClean="0"/>
              <a:t>28/05/2024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464688A4-353E-44E2-B2BF-AFAD98A65B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4BFB3F0B-0133-43F7-B86B-60C7F890C1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F9F55-C4D4-4630-8347-272E83F44F8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34644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DC186A0-A015-4589-827B-80B21A8810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503C31D-DA41-4A4E-BD14-4E185FEF70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13271690-DC35-451A-A823-44C36E6D239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EC27E052-2BF3-4351-82D3-DD195FC8D4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52479-91D4-4C8B-B6C5-3F5E1CA92D02}" type="datetimeFigureOut">
              <a:rPr lang="it-IT" smtClean="0"/>
              <a:t>28/05/2024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99B69F86-1093-42E2-A9D4-64FF6EC658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36427E61-4617-414F-910E-931802D73E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F9F55-C4D4-4630-8347-272E83F44F8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240720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700A154-9D97-4A21-AB3C-4811CB27B6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3DA597C8-07CA-42D4-ABC2-8B248EDC801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DA3E84F1-72D7-4E25-9D6B-DA30213C7FC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EA55F6D8-3ACE-4F28-B738-7872C8E63D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52479-91D4-4C8B-B6C5-3F5E1CA92D02}" type="datetimeFigureOut">
              <a:rPr lang="it-IT" smtClean="0"/>
              <a:t>28/05/2024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63E88F6F-010D-4223-83D3-DA4F789149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307EF3E8-42C3-4A12-8996-ED7720FA40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F9F55-C4D4-4630-8347-272E83F44F8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648721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B6A1BB3D-C764-4315-BE8D-41789F2AEF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50A24C81-1D09-465A-9F64-3AE099E740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EA992B41-3A5F-48FB-A7A3-719FEACC6D5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E52479-91D4-4C8B-B6C5-3F5E1CA92D02}" type="datetimeFigureOut">
              <a:rPr lang="it-IT" smtClean="0"/>
              <a:t>28/05/2024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5AA83C2D-B93C-43C0-9999-7D4EE58AA5A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14205941-2CE8-412C-96EE-9D88BCB61B4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DF9F55-C4D4-4630-8347-272E83F44F8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661738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44652DA-F9C3-4A9C-B9D3-155B6BB238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3346" y="545007"/>
            <a:ext cx="10929080" cy="3367425"/>
          </a:xfrm>
        </p:spPr>
        <p:txBody>
          <a:bodyPr>
            <a:normAutofit fontScale="90000"/>
          </a:bodyPr>
          <a:lstStyle/>
          <a:p>
            <a:pPr algn="ctr"/>
            <a:r>
              <a:rPr lang="it-IT" dirty="0"/>
              <a:t>Linee Guida relative del decreto ministeriale recante la disciplina sulla formazione degli addetti ai compiti e alle funzioni di cui all’art. 23, comma 2, del decreto legislativo n. 26/2014, in materia di protezione degli animali utilizzati a fini scientifici.</a:t>
            </a:r>
          </a:p>
        </p:txBody>
      </p:sp>
      <p:sp>
        <p:nvSpPr>
          <p:cNvPr id="5" name="Titolo 4">
            <a:extLst>
              <a:ext uri="{FF2B5EF4-FFF2-40B4-BE49-F238E27FC236}">
                <a16:creationId xmlns:a16="http://schemas.microsoft.com/office/drawing/2014/main" id="{FA553CE4-50EF-4E0F-8D48-166A8253DEFC}"/>
              </a:ext>
            </a:extLst>
          </p:cNvPr>
          <p:cNvSpPr txBox="1">
            <a:spLocks/>
          </p:cNvSpPr>
          <p:nvPr/>
        </p:nvSpPr>
        <p:spPr>
          <a:xfrm>
            <a:off x="733269" y="4613224"/>
            <a:ext cx="11228881" cy="136785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it-IT" sz="2800" dirty="0">
                <a:latin typeface="Calibri" panose="020F0502020204030204" pitchFamily="34" charset="0"/>
                <a:cs typeface="Calibri" panose="020F0502020204030204" pitchFamily="34" charset="0"/>
              </a:rPr>
              <a:t>Prospetto di moduli necessari per l’ottenimento dell’attestato di formazione o di sviluppo professionale continuo da parte del personale adibito alle funzioni e ai compiti di cui al D.M.</a:t>
            </a:r>
          </a:p>
        </p:txBody>
      </p:sp>
    </p:spTree>
    <p:extLst>
      <p:ext uri="{BB962C8B-B14F-4D97-AF65-F5344CB8AC3E}">
        <p14:creationId xmlns:p14="http://schemas.microsoft.com/office/powerpoint/2010/main" val="9578531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44652DA-F9C3-4A9C-B9D3-155B6BB238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8278" y="2343827"/>
            <a:ext cx="10515600" cy="1325563"/>
          </a:xfrm>
        </p:spPr>
        <p:txBody>
          <a:bodyPr/>
          <a:lstStyle/>
          <a:p>
            <a:pPr algn="ctr"/>
            <a:r>
              <a:rPr lang="it-IT" dirty="0"/>
              <a:t>Sviluppo professionale continuo (SPC)</a:t>
            </a:r>
          </a:p>
        </p:txBody>
      </p:sp>
    </p:spTree>
    <p:extLst>
      <p:ext uri="{BB962C8B-B14F-4D97-AF65-F5344CB8AC3E}">
        <p14:creationId xmlns:p14="http://schemas.microsoft.com/office/powerpoint/2010/main" val="22408179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tangolo 4">
            <a:extLst>
              <a:ext uri="{FF2B5EF4-FFF2-40B4-BE49-F238E27FC236}">
                <a16:creationId xmlns:a16="http://schemas.microsoft.com/office/drawing/2014/main" id="{3B41CE1E-0E99-4330-A65C-F0AD978239DE}"/>
              </a:ext>
            </a:extLst>
          </p:cNvPr>
          <p:cNvSpPr/>
          <p:nvPr/>
        </p:nvSpPr>
        <p:spPr>
          <a:xfrm>
            <a:off x="379750" y="263206"/>
            <a:ext cx="11492459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dirty="0"/>
              <a:t>Ai sensi dell'art. 5, comma 1, del DM 5 agosto 2021, lo sviluppo professionale continuo (SPC) è obbligatorio per il mantenimento e l'aggiornamento delle competenze del personale. </a:t>
            </a:r>
          </a:p>
          <a:p>
            <a:r>
              <a:rPr lang="it-IT" dirty="0"/>
              <a:t>Il Decreto Direttoriale 18 marzo 2022 stabilisce un triennio come riferimento temporale, durante il quale è necessario acquisire un terzo dei crediti formativi professionalizzanti (</a:t>
            </a:r>
            <a:r>
              <a:rPr lang="it-IT" dirty="0" err="1"/>
              <a:t>c.f.p</a:t>
            </a:r>
            <a:r>
              <a:rPr lang="it-IT" dirty="0"/>
              <a:t>.) richiesti per la formazione minima. </a:t>
            </a:r>
          </a:p>
          <a:p>
            <a:r>
              <a:rPr lang="it-IT" dirty="0"/>
              <a:t>Il triennio decorre dal 1° gennaio dell'anno successivo all'acquisizione dell'attestato di formazione di base o dal 1° gennaio 2023 per il personale in regime transitorio. </a:t>
            </a:r>
          </a:p>
          <a:p>
            <a:r>
              <a:rPr lang="it-IT" dirty="0"/>
              <a:t>Per chi ha frequentato corsi prima del DM 5 agosto 2021 e ha chiesto il riconoscimento dei CFP, il triennio parte dal 1° gennaio dell'anno successivo alla data di riconoscimento.</a:t>
            </a:r>
          </a:p>
        </p:txBody>
      </p:sp>
      <p:pic>
        <p:nvPicPr>
          <p:cNvPr id="7" name="Immagine 6">
            <a:extLst>
              <a:ext uri="{FF2B5EF4-FFF2-40B4-BE49-F238E27FC236}">
                <a16:creationId xmlns:a16="http://schemas.microsoft.com/office/drawing/2014/main" id="{CC8A5525-8A02-4C1E-91E2-E0D4C389F1F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3789" y="2803681"/>
            <a:ext cx="8774295" cy="36742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57489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olo 5">
            <a:extLst>
              <a:ext uri="{FF2B5EF4-FFF2-40B4-BE49-F238E27FC236}">
                <a16:creationId xmlns:a16="http://schemas.microsoft.com/office/drawing/2014/main" id="{9C9AA836-70DD-4F04-B8A5-FDFB3DEF53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8494" y="320154"/>
            <a:ext cx="11513696" cy="1325563"/>
          </a:xfrm>
        </p:spPr>
        <p:txBody>
          <a:bodyPr/>
          <a:lstStyle/>
          <a:p>
            <a:r>
              <a:rPr lang="it-IT" dirty="0"/>
              <a:t>FUNZIONE A: </a:t>
            </a:r>
            <a:r>
              <a:rPr lang="it-IT" dirty="0">
                <a:latin typeface="CIDFont+F2"/>
              </a:rPr>
              <a:t>realizzazione di procedure su animali</a:t>
            </a:r>
            <a:endParaRPr lang="it-IT" dirty="0"/>
          </a:p>
        </p:txBody>
      </p:sp>
      <p:pic>
        <p:nvPicPr>
          <p:cNvPr id="11" name="Immagine 10">
            <a:extLst>
              <a:ext uri="{FF2B5EF4-FFF2-40B4-BE49-F238E27FC236}">
                <a16:creationId xmlns:a16="http://schemas.microsoft.com/office/drawing/2014/main" id="{84C84DD7-A912-4F62-AA54-6F79A518B48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8494" y="1645716"/>
            <a:ext cx="11205550" cy="48921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75556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olo 5">
            <a:extLst>
              <a:ext uri="{FF2B5EF4-FFF2-40B4-BE49-F238E27FC236}">
                <a16:creationId xmlns:a16="http://schemas.microsoft.com/office/drawing/2014/main" id="{9C9AA836-70DD-4F04-B8A5-FDFB3DEF53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8494" y="320154"/>
            <a:ext cx="11513696" cy="1325563"/>
          </a:xfrm>
        </p:spPr>
        <p:txBody>
          <a:bodyPr/>
          <a:lstStyle/>
          <a:p>
            <a:r>
              <a:rPr lang="it-IT" dirty="0"/>
              <a:t>FUNZIONE A: </a:t>
            </a:r>
            <a:r>
              <a:rPr lang="it-IT" dirty="0">
                <a:latin typeface="CIDFont+F2"/>
              </a:rPr>
              <a:t>realizzazione di procedure su animali – moduli supplementari</a:t>
            </a:r>
            <a:endParaRPr lang="it-IT" dirty="0"/>
          </a:p>
        </p:txBody>
      </p:sp>
      <p:pic>
        <p:nvPicPr>
          <p:cNvPr id="3" name="Immagine 2">
            <a:extLst>
              <a:ext uri="{FF2B5EF4-FFF2-40B4-BE49-F238E27FC236}">
                <a16:creationId xmlns:a16="http://schemas.microsoft.com/office/drawing/2014/main" id="{B5E9C9E2-C6E3-4485-8373-A2FB7C012A3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8096" y="2347053"/>
            <a:ext cx="11504094" cy="37957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97506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olo 5">
            <a:extLst>
              <a:ext uri="{FF2B5EF4-FFF2-40B4-BE49-F238E27FC236}">
                <a16:creationId xmlns:a16="http://schemas.microsoft.com/office/drawing/2014/main" id="{9C9AA836-70DD-4F04-B8A5-FDFB3DEF53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8592" y="365125"/>
            <a:ext cx="11663597" cy="1325563"/>
          </a:xfrm>
        </p:spPr>
        <p:txBody>
          <a:bodyPr>
            <a:normAutofit fontScale="90000"/>
          </a:bodyPr>
          <a:lstStyle/>
          <a:p>
            <a:r>
              <a:rPr lang="it-IT" dirty="0"/>
              <a:t>FUNZIONE B: </a:t>
            </a:r>
            <a:r>
              <a:rPr lang="it-IT" dirty="0">
                <a:latin typeface="CIDFont+F2"/>
              </a:rPr>
              <a:t>concezione di procedure e di progetti (funzione che identifica il responsabile del progetto di ricerca</a:t>
            </a:r>
            <a:endParaRPr lang="it-IT" dirty="0"/>
          </a:p>
        </p:txBody>
      </p:sp>
      <p:pic>
        <p:nvPicPr>
          <p:cNvPr id="3" name="Immagine 2">
            <a:extLst>
              <a:ext uri="{FF2B5EF4-FFF2-40B4-BE49-F238E27FC236}">
                <a16:creationId xmlns:a16="http://schemas.microsoft.com/office/drawing/2014/main" id="{566056B6-2C13-4686-8FC4-999BAEE50D1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4741" y="1795618"/>
            <a:ext cx="10903157" cy="49395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28928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olo 5">
            <a:extLst>
              <a:ext uri="{FF2B5EF4-FFF2-40B4-BE49-F238E27FC236}">
                <a16:creationId xmlns:a16="http://schemas.microsoft.com/office/drawing/2014/main" id="{9C9AA836-70DD-4F04-B8A5-FDFB3DEF53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8592" y="365125"/>
            <a:ext cx="11663597" cy="1325563"/>
          </a:xfrm>
        </p:spPr>
        <p:txBody>
          <a:bodyPr>
            <a:normAutofit fontScale="90000"/>
          </a:bodyPr>
          <a:lstStyle/>
          <a:p>
            <a:r>
              <a:rPr lang="it-IT" dirty="0"/>
              <a:t>FUNZIONE B: </a:t>
            </a:r>
            <a:r>
              <a:rPr lang="it-IT" dirty="0">
                <a:latin typeface="CIDFont+F2"/>
              </a:rPr>
              <a:t>concezione di procedure e di progetti (funzione che identifica il responsabile del progetto di ricerca – moduli supplementari</a:t>
            </a:r>
            <a:endParaRPr lang="it-IT" dirty="0"/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EC1F9519-579B-4BCD-9A82-D925774D8A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2620" y="2092585"/>
            <a:ext cx="11305012" cy="2959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33954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olo 5">
            <a:extLst>
              <a:ext uri="{FF2B5EF4-FFF2-40B4-BE49-F238E27FC236}">
                <a16:creationId xmlns:a16="http://schemas.microsoft.com/office/drawing/2014/main" id="{9C9AA836-70DD-4F04-B8A5-FDFB3DEF53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8534" y="410095"/>
            <a:ext cx="10515600" cy="744147"/>
          </a:xfrm>
        </p:spPr>
        <p:txBody>
          <a:bodyPr/>
          <a:lstStyle/>
          <a:p>
            <a:r>
              <a:rPr lang="it-IT" dirty="0"/>
              <a:t>FUNZIONE C: </a:t>
            </a:r>
            <a:r>
              <a:rPr lang="it-IT" dirty="0">
                <a:latin typeface="CIDFont+F2"/>
              </a:rPr>
              <a:t>cura degli animali</a:t>
            </a:r>
            <a:endParaRPr lang="it-IT" dirty="0"/>
          </a:p>
        </p:txBody>
      </p:sp>
      <p:pic>
        <p:nvPicPr>
          <p:cNvPr id="3" name="Immagine 2">
            <a:extLst>
              <a:ext uri="{FF2B5EF4-FFF2-40B4-BE49-F238E27FC236}">
                <a16:creationId xmlns:a16="http://schemas.microsoft.com/office/drawing/2014/main" id="{4B2FDD48-33DB-4D50-9DD2-E7837DCCF94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8534" y="1369622"/>
            <a:ext cx="11609438" cy="38019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45940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olo 5">
            <a:extLst>
              <a:ext uri="{FF2B5EF4-FFF2-40B4-BE49-F238E27FC236}">
                <a16:creationId xmlns:a16="http://schemas.microsoft.com/office/drawing/2014/main" id="{9C9AA836-70DD-4F04-B8A5-FDFB3DEF53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8534" y="410095"/>
            <a:ext cx="10515600" cy="1022611"/>
          </a:xfrm>
        </p:spPr>
        <p:txBody>
          <a:bodyPr>
            <a:normAutofit fontScale="90000"/>
          </a:bodyPr>
          <a:lstStyle/>
          <a:p>
            <a:r>
              <a:rPr lang="it-IT" dirty="0"/>
              <a:t>FUNZIONE C: </a:t>
            </a:r>
            <a:r>
              <a:rPr lang="it-IT" dirty="0">
                <a:latin typeface="CIDFont+F2"/>
              </a:rPr>
              <a:t>cura degli animali – moduli supplementari</a:t>
            </a:r>
            <a:endParaRPr lang="it-IT" dirty="0"/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D5F2E488-D01F-4349-BE94-7EF111B5EEE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755" y="2260234"/>
            <a:ext cx="11197074" cy="10226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76164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olo 5">
            <a:extLst>
              <a:ext uri="{FF2B5EF4-FFF2-40B4-BE49-F238E27FC236}">
                <a16:creationId xmlns:a16="http://schemas.microsoft.com/office/drawing/2014/main" id="{9C9AA836-70DD-4F04-B8A5-FDFB3DEF53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8613" y="170253"/>
            <a:ext cx="10515600" cy="954010"/>
          </a:xfrm>
        </p:spPr>
        <p:txBody>
          <a:bodyPr/>
          <a:lstStyle/>
          <a:p>
            <a:r>
              <a:rPr lang="it-IT" dirty="0"/>
              <a:t>FUNZIONE D: </a:t>
            </a:r>
            <a:r>
              <a:rPr lang="it-IT" dirty="0">
                <a:latin typeface="CIDFont+F2"/>
              </a:rPr>
              <a:t>soppressione di animali</a:t>
            </a:r>
            <a:endParaRPr lang="it-IT" dirty="0"/>
          </a:p>
        </p:txBody>
      </p:sp>
      <p:pic>
        <p:nvPicPr>
          <p:cNvPr id="3" name="Immagine 2">
            <a:extLst>
              <a:ext uri="{FF2B5EF4-FFF2-40B4-BE49-F238E27FC236}">
                <a16:creationId xmlns:a16="http://schemas.microsoft.com/office/drawing/2014/main" id="{C808807A-3DD6-4A0B-9287-E713F35BBA5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8613" y="1124263"/>
            <a:ext cx="11430305" cy="41372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0006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olo 5">
            <a:extLst>
              <a:ext uri="{FF2B5EF4-FFF2-40B4-BE49-F238E27FC236}">
                <a16:creationId xmlns:a16="http://schemas.microsoft.com/office/drawing/2014/main" id="{9C9AA836-70DD-4F04-B8A5-FDFB3DEF53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8613" y="170253"/>
            <a:ext cx="10515600" cy="954010"/>
          </a:xfrm>
        </p:spPr>
        <p:txBody>
          <a:bodyPr>
            <a:normAutofit fontScale="90000"/>
          </a:bodyPr>
          <a:lstStyle/>
          <a:p>
            <a:r>
              <a:rPr lang="it-IT" dirty="0"/>
              <a:t>FUNZIONE D - bis: per chi svolge unicamente la funzione D</a:t>
            </a:r>
          </a:p>
        </p:txBody>
      </p:sp>
      <p:pic>
        <p:nvPicPr>
          <p:cNvPr id="7" name="Immagine 6">
            <a:extLst>
              <a:ext uri="{FF2B5EF4-FFF2-40B4-BE49-F238E27FC236}">
                <a16:creationId xmlns:a16="http://schemas.microsoft.com/office/drawing/2014/main" id="{18BC923D-FDCF-43C6-AF2D-C6DCFC1F347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8612" y="1180476"/>
            <a:ext cx="11633617" cy="52706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558738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542BAD5D2502147B2582278F4C4FBA9" ma:contentTypeVersion="18" ma:contentTypeDescription="Create a new document." ma:contentTypeScope="" ma:versionID="65b075a36672e82529633e1467c6fcbf">
  <xsd:schema xmlns:xsd="http://www.w3.org/2001/XMLSchema" xmlns:xs="http://www.w3.org/2001/XMLSchema" xmlns:p="http://schemas.microsoft.com/office/2006/metadata/properties" xmlns:ns3="5b4372fb-b674-4a8a-bb04-7f65f227cea3" xmlns:ns4="fb9f531f-252f-4f3d-92dd-401abcf9a237" targetNamespace="http://schemas.microsoft.com/office/2006/metadata/properties" ma:root="true" ma:fieldsID="dcc655f8ac491f4e56260a1d1cd5e92e" ns3:_="" ns4:_="">
    <xsd:import namespace="5b4372fb-b674-4a8a-bb04-7f65f227cea3"/>
    <xsd:import namespace="fb9f531f-252f-4f3d-92dd-401abcf9a237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Location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LengthInSeconds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ObjectDetectorVersions" minOccurs="0"/>
                <xsd:element ref="ns3:MediaServiceSystemTags" minOccurs="0"/>
                <xsd:element ref="ns3:_activity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b4372fb-b674-4a8a-bb04-7f65f227cea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3" nillable="true" ma:displayName="Location" ma:internalName="MediaServiceLocation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8" nillable="true" ma:displayName="Length (seconds)" ma:internalName="MediaLengthInSeconds" ma:readOnly="true">
      <xsd:simpleType>
        <xsd:restriction base="dms:Unknown"/>
      </xsd:simpleType>
    </xsd:element>
    <xsd:element name="MediaServiceObjectDetectorVersions" ma:index="22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ystemTags" ma:index="23" nillable="true" ma:displayName="MediaServiceSystemTags" ma:hidden="true" ma:internalName="MediaServiceSystemTags" ma:readOnly="true">
      <xsd:simpleType>
        <xsd:restriction base="dms:Note"/>
      </xsd:simpleType>
    </xsd:element>
    <xsd:element name="_activity" ma:index="24" nillable="true" ma:displayName="_activity" ma:hidden="true" ma:internalName="_activity">
      <xsd:simpleType>
        <xsd:restriction base="dms:Note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b9f531f-252f-4f3d-92dd-401abcf9a237" elementFormDefault="qualified">
    <xsd:import namespace="http://schemas.microsoft.com/office/2006/documentManagement/types"/>
    <xsd:import namespace="http://schemas.microsoft.com/office/infopath/2007/PartnerControls"/>
    <xsd:element name="SharedWithUsers" ma:index="1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1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5b4372fb-b674-4a8a-bb04-7f65f227cea3" xsi:nil="true"/>
  </documentManagement>
</p:properties>
</file>

<file path=customXml/itemProps1.xml><?xml version="1.0" encoding="utf-8"?>
<ds:datastoreItem xmlns:ds="http://schemas.openxmlformats.org/officeDocument/2006/customXml" ds:itemID="{948FCC41-D9F3-4C55-A1EE-B41A6928A45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b4372fb-b674-4a8a-bb04-7f65f227cea3"/>
    <ds:schemaRef ds:uri="fb9f531f-252f-4f3d-92dd-401abcf9a23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5B232D08-81DB-4CDC-AED5-3E1D5C47B18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F0C67F6-3B65-47B7-B74F-AD551C4F5E39}">
  <ds:schemaRefs>
    <ds:schemaRef ds:uri="5b4372fb-b674-4a8a-bb04-7f65f227cea3"/>
    <ds:schemaRef ds:uri="http://schemas.microsoft.com/office/2006/documentManagement/types"/>
    <ds:schemaRef ds:uri="http://purl.org/dc/dcmitype/"/>
    <ds:schemaRef ds:uri="http://purl.org/dc/elements/1.1/"/>
    <ds:schemaRef ds:uri="fb9f531f-252f-4f3d-92dd-401abcf9a237"/>
    <ds:schemaRef ds:uri="http://purl.org/dc/terms/"/>
    <ds:schemaRef ds:uri="http://schemas.openxmlformats.org/package/2006/metadata/core-properties"/>
    <ds:schemaRef ds:uri="http://www.w3.org/XML/1998/namespace"/>
    <ds:schemaRef ds:uri="http://schemas.microsoft.com/office/infopath/2007/PartnerControls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551</TotalTime>
  <Words>308</Words>
  <Application>Microsoft Office PowerPoint</Application>
  <PresentationFormat>Widescreen</PresentationFormat>
  <Paragraphs>15</Paragraphs>
  <Slides>11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CIDFont+F2</vt:lpstr>
      <vt:lpstr>Tema di Office</vt:lpstr>
      <vt:lpstr>Linee Guida relative del decreto ministeriale recante la disciplina sulla formazione degli addetti ai compiti e alle funzioni di cui all’art. 23, comma 2, del decreto legislativo n. 26/2014, in materia di protezione degli animali utilizzati a fini scientifici.</vt:lpstr>
      <vt:lpstr>FUNZIONE A: realizzazione di procedure su animali</vt:lpstr>
      <vt:lpstr>FUNZIONE A: realizzazione di procedure su animali – moduli supplementari</vt:lpstr>
      <vt:lpstr>FUNZIONE B: concezione di procedure e di progetti (funzione che identifica il responsabile del progetto di ricerca</vt:lpstr>
      <vt:lpstr>FUNZIONE B: concezione di procedure e di progetti (funzione che identifica il responsabile del progetto di ricerca – moduli supplementari</vt:lpstr>
      <vt:lpstr>FUNZIONE C: cura degli animali</vt:lpstr>
      <vt:lpstr>FUNZIONE C: cura degli animali – moduli supplementari</vt:lpstr>
      <vt:lpstr>FUNZIONE D: soppressione di animali</vt:lpstr>
      <vt:lpstr>FUNZIONE D - bis: per chi svolge unicamente la funzione D</vt:lpstr>
      <vt:lpstr>Sviluppo professionale continuo (SPC)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Luca Lorenzini</dc:creator>
  <cp:lastModifiedBy>Luca Lorenzini</cp:lastModifiedBy>
  <cp:revision>4</cp:revision>
  <dcterms:created xsi:type="dcterms:W3CDTF">2024-05-28T10:57:31Z</dcterms:created>
  <dcterms:modified xsi:type="dcterms:W3CDTF">2024-05-28T20:08:36Z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0x0101007542BAD5D2502147B2582278F4C4FBA9</vt:lpwstr>
  </property>
</Properties>
</file>